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2"/>
  </p:notesMasterIdLst>
  <p:handoutMasterIdLst>
    <p:handoutMasterId r:id="rId23"/>
  </p:handoutMasterIdLst>
  <p:sldIdLst>
    <p:sldId id="256" r:id="rId2"/>
    <p:sldId id="731" r:id="rId3"/>
    <p:sldId id="676" r:id="rId4"/>
    <p:sldId id="693" r:id="rId5"/>
    <p:sldId id="718" r:id="rId6"/>
    <p:sldId id="732" r:id="rId7"/>
    <p:sldId id="713" r:id="rId8"/>
    <p:sldId id="716" r:id="rId9"/>
    <p:sldId id="717" r:id="rId10"/>
    <p:sldId id="715" r:id="rId11"/>
    <p:sldId id="720" r:id="rId12"/>
    <p:sldId id="733" r:id="rId13"/>
    <p:sldId id="698" r:id="rId14"/>
    <p:sldId id="730" r:id="rId15"/>
    <p:sldId id="728" r:id="rId16"/>
    <p:sldId id="708" r:id="rId17"/>
    <p:sldId id="729" r:id="rId18"/>
    <p:sldId id="724" r:id="rId19"/>
    <p:sldId id="725" r:id="rId20"/>
    <p:sldId id="726" r:id="rId2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80" autoAdjust="0"/>
    <p:restoredTop sz="86410" autoAdjust="0"/>
  </p:normalViewPr>
  <p:slideViewPr>
    <p:cSldViewPr>
      <p:cViewPr varScale="1">
        <p:scale>
          <a:sx n="67" d="100"/>
          <a:sy n="67" d="100"/>
        </p:scale>
        <p:origin x="5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B9208B-1CFC-4B5F-A5F1-F5745A6B3780}" type="slidenum">
              <a:rPr lang="ar-SA" altLang="en-US" smtClean="0">
                <a:latin typeface="Calibri" panose="020F0502020204030204" pitchFamily="34" charset="0"/>
              </a:rPr>
              <a:pPr/>
              <a:t>3</a:t>
            </a:fld>
            <a:endParaRPr lang="ar-SA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55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B1B19-18A7-46BE-88D9-2164BF8B47A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6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7182-BB52-4CF0-A36C-C46EBEAA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429000"/>
            <a:ext cx="8305800" cy="838200"/>
          </a:xfrm>
        </p:spPr>
        <p:txBody>
          <a:bodyPr/>
          <a:lstStyle/>
          <a:p>
            <a:r>
              <a:rPr lang="en-US" sz="3600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E9098-FF14-4327-B419-7B00126A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533400"/>
          </a:xfrm>
        </p:spPr>
        <p:txBody>
          <a:bodyPr/>
          <a:lstStyle/>
          <a:p>
            <a:r>
              <a:rPr lang="en-US" dirty="0"/>
              <a:t>Infrastructure Security 1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8C269E1-D7F2-43DD-9960-D23754D7D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5"/>
    </mc:Choice>
    <mc:Fallback>
      <p:transition spd="slow" advTm="5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0F09-A849-40FF-8745-DCF7A81F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230B0-53D2-44DC-A188-F83383322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600"/>
          </a:xfrm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Also known as public/private key encryption</a:t>
            </a:r>
          </a:p>
          <a:p>
            <a:r>
              <a:rPr lang="en-US" sz="2800" dirty="0"/>
              <a:t>Messages encrypted with public key can be decrypted by private key (and vice versa)</a:t>
            </a:r>
          </a:p>
          <a:p>
            <a:r>
              <a:rPr lang="en-US" sz="2800" dirty="0"/>
              <a:t>NIST approved algorithms: DSA, RSA, ECDSA &gt;1024 bits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0CE8B93-1F1C-4FCF-BC44-D700B433F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437" b="7780"/>
          <a:stretch/>
        </p:blipFill>
        <p:spPr>
          <a:xfrm>
            <a:off x="381000" y="1861749"/>
            <a:ext cx="8305800" cy="1596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EA4FA-EFDF-41DC-B629-91C58D823B09}"/>
              </a:ext>
            </a:extLst>
          </p:cNvPr>
          <p:cNvSpPr txBox="1"/>
          <p:nvPr/>
        </p:nvSpPr>
        <p:spPr>
          <a:xfrm>
            <a:off x="1600200" y="3395246"/>
            <a:ext cx="1187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Private 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E041A-9B60-4247-9166-B458EF18C1CE}"/>
              </a:ext>
            </a:extLst>
          </p:cNvPr>
          <p:cNvSpPr txBox="1"/>
          <p:nvPr/>
        </p:nvSpPr>
        <p:spPr>
          <a:xfrm>
            <a:off x="5975103" y="3352800"/>
            <a:ext cx="1091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Public key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1FDA28-334F-4AAC-9539-6932C95C3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84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13"/>
    </mc:Choice>
    <mc:Fallback>
      <p:transition spd="slow" advTm="62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EEA2-C3F7-4327-B091-7A366C60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0D2C6-11EC-41C5-A518-91F9E45DB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038600"/>
          </a:xfrm>
        </p:spPr>
        <p:txBody>
          <a:bodyPr/>
          <a:lstStyle/>
          <a:p>
            <a:r>
              <a:rPr lang="en-US" sz="2400" dirty="0"/>
              <a:t>A hash is a one way encryption based on a public algorithm with no key</a:t>
            </a:r>
          </a:p>
          <a:p>
            <a:r>
              <a:rPr lang="en-US" sz="2400" dirty="0"/>
              <a:t>Not</a:t>
            </a:r>
            <a:r>
              <a:rPr lang="en-US" sz="2400" baseline="0" dirty="0"/>
              <a:t> possible (very difficult) to decrypt</a:t>
            </a:r>
          </a:p>
          <a:p>
            <a:r>
              <a:rPr lang="en-US" sz="2400" dirty="0"/>
              <a:t>Used to verify integrity of data</a:t>
            </a:r>
          </a:p>
          <a:p>
            <a:pPr lvl="1"/>
            <a:r>
              <a:rPr lang="en-US" sz="2000" dirty="0"/>
              <a:t>Passwords: save</a:t>
            </a:r>
            <a:r>
              <a:rPr lang="en-US" sz="2000" baseline="0" dirty="0"/>
              <a:t> hash of password but not password. When user enters password, compare to hash to verify.</a:t>
            </a:r>
          </a:p>
          <a:p>
            <a:pPr lvl="1"/>
            <a:r>
              <a:rPr lang="en-US" sz="2000" baseline="0" dirty="0"/>
              <a:t>Downloads: publish hash of software available for download. Compare hash of downloaded software. Verifies that software has not been modified.</a:t>
            </a:r>
          </a:p>
          <a:p>
            <a:pPr lvl="0"/>
            <a:r>
              <a:rPr lang="en-US" sz="2400" dirty="0"/>
              <a:t>NIST approved algorithm</a:t>
            </a:r>
            <a:r>
              <a:rPr lang="en-US" sz="2400" baseline="0" dirty="0"/>
              <a:t> is SHA-3.</a:t>
            </a:r>
          </a:p>
          <a:p>
            <a:pPr lvl="0"/>
            <a:endParaRPr lang="en-US" sz="2400" baseline="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CAB403-93D3-4B10-849F-8A86D31452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96"/>
    </mc:Choice>
    <mc:Fallback>
      <p:transition spd="slow" advTm="76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C84E-86A9-4B23-A4D0-D6A3E48A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8D5C-DB87-41B5-9A45-78DFF155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</a:rPr>
              <a:t>What is security? </a:t>
            </a:r>
            <a:endParaRPr lang="en-US" sz="2800" dirty="0"/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Cryptography</a:t>
            </a:r>
          </a:p>
          <a:p>
            <a:r>
              <a:rPr lang="en-US" sz="2800" b="1" dirty="0"/>
              <a:t>Public Key Infrastructure</a:t>
            </a:r>
            <a:endParaRPr lang="en-US" sz="2800" b="1" dirty="0">
              <a:solidFill>
                <a:schemeClr val="tx1"/>
              </a:solidFill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Certificates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F4C87BA-42F4-4718-BC04-D0A3225D9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2"/>
    </mc:Choice>
    <mc:Fallback>
      <p:transition spd="slow" advTm="2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Public Key Infrastructure (PKI)</a:t>
            </a:r>
          </a:p>
        </p:txBody>
      </p:sp>
      <p:sp>
        <p:nvSpPr>
          <p:cNvPr id="12305" name="TextBox 19"/>
          <p:cNvSpPr txBox="1">
            <a:spLocks noChangeArrowheads="1"/>
          </p:cNvSpPr>
          <p:nvPr/>
        </p:nvSpPr>
        <p:spPr bwMode="auto">
          <a:xfrm>
            <a:off x="609600" y="1981200"/>
            <a:ext cx="78486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PKI is based on asymmetric encryption using public and private keys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Public key is known to everyone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Private key is known only to you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4C6910-C71B-4631-A48B-37EB8EFAC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2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3"/>
    </mc:Choice>
    <mc:Fallback>
      <p:transition spd="slow" advTm="14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F15C-E201-49FE-BABA-EB992AC0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PKI in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57EF1-1592-4492-9D7B-AEDDC210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0" fontAlgn="base" hangingPunct="0"/>
            <a:r>
              <a:rPr lang="en-US" sz="2800" dirty="0">
                <a:solidFill>
                  <a:schemeClr val="tx1"/>
                </a:solidFill>
                <a:effectLst/>
              </a:rPr>
              <a:t>Message sent </a:t>
            </a:r>
            <a:r>
              <a:rPr lang="en-US" sz="2800" u="sng" dirty="0">
                <a:solidFill>
                  <a:schemeClr val="tx1"/>
                </a:solidFill>
                <a:effectLst/>
              </a:rPr>
              <a:t>to</a:t>
            </a:r>
            <a:r>
              <a:rPr lang="en-US" sz="2800" dirty="0">
                <a:solidFill>
                  <a:schemeClr val="tx1"/>
                </a:solidFill>
                <a:effectLst/>
              </a:rPr>
              <a:t> you is encrypted with your public key. Only you can read it</a:t>
            </a:r>
            <a:endParaRPr lang="en-US" sz="2800" dirty="0">
              <a:effectLst/>
            </a:endParaRPr>
          </a:p>
          <a:p>
            <a:pPr rtl="0" eaLnBrk="0" fontAlgn="base" hangingPunct="0"/>
            <a:r>
              <a:rPr lang="en-US" sz="2800" dirty="0">
                <a:solidFill>
                  <a:schemeClr val="tx1"/>
                </a:solidFill>
                <a:effectLst/>
              </a:rPr>
              <a:t>Message sent </a:t>
            </a:r>
            <a:r>
              <a:rPr lang="en-US" sz="2800" u="sng" dirty="0">
                <a:solidFill>
                  <a:schemeClr val="tx1"/>
                </a:solidFill>
                <a:effectLst/>
              </a:rPr>
              <a:t>by</a:t>
            </a:r>
            <a:r>
              <a:rPr lang="en-US" sz="2800" dirty="0">
                <a:solidFill>
                  <a:schemeClr val="tx1"/>
                </a:solidFill>
                <a:effectLst/>
              </a:rPr>
              <a:t> you is encrypted with your private key. Decrypting it with your public key guarantees that you sent it</a:t>
            </a:r>
            <a:endParaRPr lang="en-US" sz="2800" dirty="0">
              <a:effectLst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9DD590-3BED-4851-89A6-698447A02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09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49"/>
    </mc:Choice>
    <mc:Fallback>
      <p:transition spd="slow" advTm="41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C84E-86A9-4B23-A4D0-D6A3E48A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8D5C-DB87-41B5-9A45-78DFF155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</a:rPr>
              <a:t>What is security? </a:t>
            </a:r>
            <a:endParaRPr lang="en-US" sz="2800" dirty="0"/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Cryptography</a:t>
            </a:r>
          </a:p>
          <a:p>
            <a:r>
              <a:rPr lang="en-US" sz="2800" dirty="0"/>
              <a:t>Public Key Infrastructure</a:t>
            </a:r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b="1" dirty="0">
                <a:solidFill>
                  <a:schemeClr val="tx1"/>
                </a:solidFill>
                <a:effectLst/>
              </a:rPr>
              <a:t>Certificates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BD2CD2-190F-4DD6-AD3B-8C6F0455A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24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"/>
    </mc:Choice>
    <mc:Fallback>
      <p:transition spd="slow" advTm="3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Certificates are used to establish that a web</a:t>
            </a:r>
            <a:r>
              <a:rPr lang="en-US" sz="2800" baseline="0" dirty="0"/>
              <a:t> site is what it claims to be.</a:t>
            </a:r>
          </a:p>
          <a:p>
            <a:r>
              <a:rPr lang="en-US" sz="2800" baseline="0" dirty="0"/>
              <a:t>Certificates are based on PKI</a:t>
            </a:r>
          </a:p>
          <a:p>
            <a:r>
              <a:rPr lang="en-US" sz="2800" dirty="0"/>
              <a:t>Two important elements of a certificate</a:t>
            </a:r>
          </a:p>
          <a:p>
            <a:pPr lvl="1"/>
            <a:r>
              <a:rPr lang="en-US" sz="2400" dirty="0"/>
              <a:t>URL of web site that has been certified</a:t>
            </a:r>
          </a:p>
          <a:p>
            <a:pPr lvl="1"/>
            <a:r>
              <a:rPr lang="en-US" sz="2400" dirty="0"/>
              <a:t>Digital signature of a trusted certificate authority </a:t>
            </a:r>
          </a:p>
          <a:p>
            <a:pPr lvl="0"/>
            <a:r>
              <a:rPr lang="en-US" sz="2800" dirty="0"/>
              <a:t>Certificates</a:t>
            </a:r>
            <a:r>
              <a:rPr lang="en-US" sz="2800" baseline="0" dirty="0"/>
              <a:t> are signed by “Certificate Authority” (CA)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67972C-647C-40D2-BF11-EE06705E82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54"/>
    </mc:Choice>
    <mc:Fallback>
      <p:transition spd="slow" advTm="51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DB31-1FA3-475E-927A-97E28CB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A4C6-D2A7-4A1C-9030-63BCB4449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924800" cy="4038600"/>
          </a:xfrm>
        </p:spPr>
        <p:txBody>
          <a:bodyPr/>
          <a:lstStyle/>
          <a:p>
            <a:r>
              <a:rPr lang="en-US" sz="2400" dirty="0"/>
              <a:t>A</a:t>
            </a:r>
            <a:r>
              <a:rPr lang="en-US" sz="2400" baseline="0" dirty="0"/>
              <a:t> digital signature is used to verify that text is</a:t>
            </a:r>
          </a:p>
          <a:p>
            <a:pPr lvl="1"/>
            <a:r>
              <a:rPr lang="en-US" sz="2400" dirty="0"/>
              <a:t>Sent by known</a:t>
            </a:r>
            <a:r>
              <a:rPr lang="en-US" sz="2400" baseline="0" dirty="0"/>
              <a:t> entity</a:t>
            </a:r>
          </a:p>
          <a:p>
            <a:pPr lvl="1"/>
            <a:r>
              <a:rPr lang="en-US" sz="2400" baseline="0" dirty="0"/>
              <a:t>Not changed during transmission</a:t>
            </a:r>
          </a:p>
          <a:p>
            <a:pPr lvl="0"/>
            <a:r>
              <a:rPr lang="en-US" sz="2400" dirty="0"/>
              <a:t>Message</a:t>
            </a:r>
            <a:r>
              <a:rPr lang="en-US" sz="2400" baseline="0" dirty="0"/>
              <a:t> is </a:t>
            </a:r>
            <a:r>
              <a:rPr lang="en-US" sz="2400" baseline="0" dirty="0" err="1"/>
              <a:t>text+encrypted</a:t>
            </a:r>
            <a:r>
              <a:rPr lang="en-US" sz="2400" baseline="0" dirty="0"/>
              <a:t> hash of text</a:t>
            </a:r>
          </a:p>
          <a:p>
            <a:pPr lvl="1"/>
            <a:r>
              <a:rPr lang="en-US" sz="2400" dirty="0"/>
              <a:t>Hash is encrypted using private key of signing entity</a:t>
            </a:r>
          </a:p>
          <a:p>
            <a:pPr lvl="1"/>
            <a:r>
              <a:rPr lang="en-US" sz="2400" dirty="0"/>
              <a:t>Encrypted</a:t>
            </a:r>
            <a:r>
              <a:rPr lang="en-US" sz="2400" baseline="0" dirty="0"/>
              <a:t> hash can only be decrypted using public key of signing entity</a:t>
            </a:r>
          </a:p>
          <a:p>
            <a:pPr lvl="1"/>
            <a:r>
              <a:rPr lang="en-US" sz="2400" dirty="0"/>
              <a:t>Hash is used to verify that text has not been changed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F6343C-8A2F-4145-8765-1C1B191C9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5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16"/>
    </mc:Choice>
    <mc:Fallback>
      <p:transition spd="slow" advTm="60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64F344CB-7ED2-4330-BB46-4DCE09C1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81200" y="3794387"/>
            <a:ext cx="1151957" cy="124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8104A3-AEFB-4AFE-B671-B02CDF5099FA}"/>
              </a:ext>
            </a:extLst>
          </p:cNvPr>
          <p:cNvSpPr txBox="1"/>
          <p:nvPr/>
        </p:nvSpPr>
        <p:spPr>
          <a:xfrm>
            <a:off x="2286000" y="5007027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E4491-C3E7-4196-8506-9F255D98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certificate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3EA395-3FA8-4D34-B9AC-E4A6619F2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81200" y="2206737"/>
            <a:ext cx="1151957" cy="1244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680EE3-0C8B-4138-8FBF-D54E6CDFB4D2}"/>
              </a:ext>
            </a:extLst>
          </p:cNvPr>
          <p:cNvSpPr txBox="1"/>
          <p:nvPr/>
        </p:nvSpPr>
        <p:spPr>
          <a:xfrm>
            <a:off x="2286000" y="3349737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E62386-AECD-4397-AB2A-A56067F7D8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43"/>
          <a:stretch/>
        </p:blipFill>
        <p:spPr>
          <a:xfrm>
            <a:off x="3352800" y="2793230"/>
            <a:ext cx="1999386" cy="945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6185FC-7754-4B0D-9607-18471B894E55}"/>
              </a:ext>
            </a:extLst>
          </p:cNvPr>
          <p:cNvSpPr txBox="1"/>
          <p:nvPr/>
        </p:nvSpPr>
        <p:spPr>
          <a:xfrm>
            <a:off x="5365438" y="3108146"/>
            <a:ext cx="3283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Trusted Certificate Authority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382F45-1F98-412A-98DB-940D6BD97794}"/>
              </a:ext>
            </a:extLst>
          </p:cNvPr>
          <p:cNvSpPr txBox="1"/>
          <p:nvPr/>
        </p:nvSpPr>
        <p:spPr>
          <a:xfrm>
            <a:off x="5410200" y="41910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Trusted Certificate Authority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29337A-E4AF-48EC-A6BE-851F3F7712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243"/>
          <a:stretch/>
        </p:blipFill>
        <p:spPr>
          <a:xfrm>
            <a:off x="2895600" y="3806938"/>
            <a:ext cx="2286000" cy="1081200"/>
          </a:xfrm>
          <a:prstGeom prst="rect">
            <a:avLst/>
          </a:prstGeom>
        </p:spPr>
      </p:pic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720D2563-B4DE-4CCE-8B8B-7B3FD02A3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83" y="4492737"/>
            <a:ext cx="1285917" cy="99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BB39DB-AFCE-45D4-A0D7-F8656B2021DF}"/>
              </a:ext>
            </a:extLst>
          </p:cNvPr>
          <p:cNvSpPr txBox="1"/>
          <p:nvPr/>
        </p:nvSpPr>
        <p:spPr>
          <a:xfrm>
            <a:off x="3014022" y="2404697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Registers web site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88DE95-CAAD-4E54-84D2-1232D8319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380" y="2101993"/>
            <a:ext cx="1447799" cy="14477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F75445-CF8D-4BA3-9D2B-DA4F15B91FE5}"/>
              </a:ext>
            </a:extLst>
          </p:cNvPr>
          <p:cNvSpPr txBox="1"/>
          <p:nvPr/>
        </p:nvSpPr>
        <p:spPr>
          <a:xfrm>
            <a:off x="3352800" y="5488115"/>
            <a:ext cx="35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Certificate digitally signed by CA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B90144-2814-44E9-80D2-2D3FDECCD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1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48"/>
    </mc:Choice>
    <mc:Fallback>
      <p:transition spd="slow" advTm="39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E0AC-F68D-4BAC-AC08-700545F7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Web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DC6CB-22AB-4DCA-8E24-1C0F69298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1" y="2057400"/>
            <a:ext cx="1041400" cy="1124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4ED72A-CC75-42CA-8384-F886E5F97A23}"/>
              </a:ext>
            </a:extLst>
          </p:cNvPr>
          <p:cNvSpPr txBox="1"/>
          <p:nvPr/>
        </p:nvSpPr>
        <p:spPr>
          <a:xfrm>
            <a:off x="2209801" y="321033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1E8FC-43C5-4EFD-BEFF-AC26ABDA1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43"/>
          <a:stretch/>
        </p:blipFill>
        <p:spPr>
          <a:xfrm>
            <a:off x="3505201" y="2133600"/>
            <a:ext cx="1999386" cy="945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CF428F-CD23-44C2-A068-FE2AA1F2E814}"/>
              </a:ext>
            </a:extLst>
          </p:cNvPr>
          <p:cNvSpPr txBox="1"/>
          <p:nvPr/>
        </p:nvSpPr>
        <p:spPr>
          <a:xfrm>
            <a:off x="3200401" y="2750403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Accesses Bob’s web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B6F57-5A55-41AB-9B0D-630311649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1" y="2057400"/>
            <a:ext cx="1447799" cy="1447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7FAE0-364F-4DF3-B5A7-DD929CD1A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1" y="3886201"/>
            <a:ext cx="1447799" cy="1447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F95AA5-65ED-4732-8A77-EF16D0860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3348" y="4038600"/>
            <a:ext cx="2365453" cy="16826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80AA49-0336-4F1A-ADB5-6CDFD78962E0}"/>
              </a:ext>
            </a:extLst>
          </p:cNvPr>
          <p:cNvSpPr txBox="1"/>
          <p:nvPr/>
        </p:nvSpPr>
        <p:spPr>
          <a:xfrm>
            <a:off x="533400" y="5229761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Alice verifies using CA’s public key (saved in her browser) and knows she is talking to Bob’s web site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2056A0-AE4F-4EF0-A064-50AE2985E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1" y="4056888"/>
            <a:ext cx="1041400" cy="112471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87A539-D931-4D1D-9121-75376EDDE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3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89"/>
    </mc:Choice>
    <mc:Fallback>
      <p:transition spd="slow" advTm="2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C84E-86A9-4B23-A4D0-D6A3E48A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8D5C-DB87-41B5-9A45-78DFF155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effectLst/>
              </a:rPr>
              <a:t>What is security? </a:t>
            </a:r>
            <a:endParaRPr lang="en-US" sz="2800" b="1" dirty="0"/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Cryptography</a:t>
            </a:r>
          </a:p>
          <a:p>
            <a:r>
              <a:rPr lang="en-US" sz="2800" dirty="0"/>
              <a:t>Public Key Infrastructure</a:t>
            </a:r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Certificates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646FCD-F228-4955-B685-2F366437A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06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3"/>
    </mc:Choice>
    <mc:Fallback>
      <p:transition spd="slow" advTm="2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8E2C-A692-4B03-B340-74BE63B0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D92D-CFA3-4201-B56F-A99B722FB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077200" cy="4038600"/>
          </a:xfrm>
        </p:spPr>
        <p:txBody>
          <a:bodyPr/>
          <a:lstStyle/>
          <a:p>
            <a:r>
              <a:rPr lang="en-US" sz="2800" dirty="0"/>
              <a:t>Security is CIA</a:t>
            </a:r>
            <a:r>
              <a:rPr lang="en-US" sz="2800" baseline="0" dirty="0"/>
              <a:t> + authentication + authorization + non-repudiation</a:t>
            </a:r>
          </a:p>
          <a:p>
            <a:r>
              <a:rPr lang="en-US" sz="2800" baseline="0" dirty="0"/>
              <a:t>Three different encryption styles.</a:t>
            </a:r>
          </a:p>
          <a:p>
            <a:pPr lvl="1"/>
            <a:r>
              <a:rPr lang="en-US" dirty="0"/>
              <a:t>Symmetric</a:t>
            </a:r>
          </a:p>
          <a:p>
            <a:pPr lvl="1"/>
            <a:r>
              <a:rPr lang="en-US" dirty="0"/>
              <a:t>Asymmetric</a:t>
            </a:r>
          </a:p>
          <a:p>
            <a:pPr lvl="1"/>
            <a:r>
              <a:rPr lang="en-US" dirty="0"/>
              <a:t>Hashing</a:t>
            </a:r>
          </a:p>
          <a:p>
            <a:pPr lvl="0"/>
            <a:r>
              <a:rPr lang="en-US" sz="2800" dirty="0"/>
              <a:t>PKI is based on Asymmetric Encryption and is the basis for certificates</a:t>
            </a:r>
            <a:r>
              <a:rPr lang="en-US" sz="2800" baseline="0" dirty="0"/>
              <a:t> to validate web sites.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40FB55-BB03-4CD1-B401-5E3A279B4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9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88"/>
    </mc:Choice>
    <mc:Fallback>
      <p:transition spd="slow" advTm="27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63550" y="381000"/>
            <a:ext cx="8686800" cy="1143000"/>
          </a:xfrm>
        </p:spPr>
        <p:txBody>
          <a:bodyPr/>
          <a:lstStyle/>
          <a:p>
            <a:r>
              <a:rPr lang="en-US" altLang="en-US" sz="4100" dirty="0">
                <a:ln>
                  <a:noFill/>
                </a:ln>
                <a:ea typeface="ＭＳ Ｐゴシック" panose="020B0600070205080204" pitchFamily="34" charset="-128"/>
              </a:rPr>
              <a:t>Basic security definition</a:t>
            </a:r>
            <a:endParaRPr lang="ar-SA" altLang="en-US" sz="4100" dirty="0">
              <a:ln>
                <a:noFill/>
              </a:ln>
              <a:latin typeface="Tahom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719931" y="1981200"/>
            <a:ext cx="7704137" cy="42465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Short (but memorable form) - CIA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Confidentiality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Integrity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ahoma" panose="020B0604030504040204" pitchFamily="34" charset="0"/>
                <a:ea typeface="ＭＳ Ｐゴシック" panose="020B0600070205080204" pitchFamily="34" charset="-128"/>
              </a:rPr>
              <a:t>Availability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1B700A-3C26-4B8A-BC60-E51DE3BFC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3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0"/>
    </mc:Choice>
    <mc:Fallback>
      <p:transition spd="slow" advTm="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en-US" altLang="en-US" sz="440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More precise</a:t>
            </a:r>
            <a:r>
              <a:rPr lang="en-US" altLang="en-US" sz="4400" baseline="0" dirty="0">
                <a:latin typeface="Tahoma" panose="020B0604030504040204" pitchFamily="34" charset="0"/>
                <a:ea typeface="ＭＳ Ｐゴシック" panose="020B0600070205080204" pitchFamily="34" charset="-128"/>
              </a:rPr>
              <a:t> security definition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Authentication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: </a:t>
            </a:r>
            <a:r>
              <a:rPr lang="en-AU" altLang="en-US" sz="2400" dirty="0">
                <a:ea typeface="ＭＳ Ｐゴシック" panose="020B0600070205080204" pitchFamily="34" charset="-128"/>
              </a:rPr>
              <a:t>assurance that communicating entity is the one claimed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Authorization</a:t>
            </a:r>
            <a:r>
              <a:rPr lang="en-US" altLang="en-US" sz="2400" dirty="0">
                <a:ea typeface="ＭＳ Ｐゴシック" panose="020B0600070205080204" pitchFamily="34" charset="-128"/>
              </a:rPr>
              <a:t>: </a:t>
            </a:r>
            <a:r>
              <a:rPr lang="en-AU" altLang="en-US" sz="2400" dirty="0">
                <a:ea typeface="ＭＳ Ｐゴシック" panose="020B0600070205080204" pitchFamily="34" charset="-128"/>
              </a:rPr>
              <a:t>prevention of the unauthorized use of a resource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Data Confidentiality  </a:t>
            </a:r>
            <a:r>
              <a:rPr lang="en-AU" altLang="en-US" sz="2400" dirty="0">
                <a:ea typeface="ＭＳ Ｐゴシック" panose="020B0600070205080204" pitchFamily="34" charset="-128"/>
              </a:rPr>
              <a:t>protection of data from unauthorized disclosure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Data Integrity   </a:t>
            </a:r>
            <a:r>
              <a:rPr lang="en-AU" altLang="en-US" sz="2400" dirty="0">
                <a:ea typeface="ＭＳ Ｐゴシック" panose="020B0600070205080204" pitchFamily="34" charset="-128"/>
              </a:rPr>
              <a:t>assurance that data read or received is as written or sent by an authorized entity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Non-Repudiation  </a:t>
            </a:r>
            <a:r>
              <a:rPr lang="en-AU" altLang="en-US" sz="2400" dirty="0">
                <a:ea typeface="ＭＳ Ｐゴシック" panose="020B0600070205080204" pitchFamily="34" charset="-128"/>
              </a:rPr>
              <a:t>protection against denial by one of the parties in a communication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Availability</a:t>
            </a:r>
            <a:r>
              <a:rPr lang="en-US" altLang="en-US" sz="2400" dirty="0">
                <a:ea typeface="ＭＳ Ｐゴシック" panose="020B0600070205080204" pitchFamily="34" charset="-128"/>
              </a:rPr>
              <a:t> – resource accessible/usable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6837DBD-D51A-4543-8E43-96267C647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08"/>
    </mc:Choice>
    <mc:Fallback>
      <p:transition spd="slow" advTm="33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E059-7E6C-4A52-86CC-D85071DD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560C-EB11-451B-A137-4AE489373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One more concept</a:t>
            </a:r>
            <a:r>
              <a:rPr lang="en-US" baseline="0" dirty="0"/>
              <a:t> – data</a:t>
            </a:r>
          </a:p>
          <a:p>
            <a:pPr lvl="1"/>
            <a:r>
              <a:rPr lang="en-US" dirty="0"/>
              <a:t>At rest –</a:t>
            </a:r>
            <a:r>
              <a:rPr lang="en-US" baseline="0" dirty="0"/>
              <a:t> on disk or in memory</a:t>
            </a:r>
          </a:p>
          <a:p>
            <a:pPr lvl="1"/>
            <a:r>
              <a:rPr lang="en-US" baseline="0" dirty="0"/>
              <a:t>In transit -  on the network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DA9A649-2D6E-4B2D-96E9-235FB9415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6"/>
    </mc:Choice>
    <mc:Fallback>
      <p:transition spd="slow" advTm="14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C84E-86A9-4B23-A4D0-D6A3E48A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8D5C-DB87-41B5-9A45-78DFF1557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ffectLst/>
              </a:rPr>
              <a:t>What is security? </a:t>
            </a:r>
            <a:endParaRPr lang="en-US" sz="2800" dirty="0"/>
          </a:p>
          <a:p>
            <a:r>
              <a:rPr lang="en-US" sz="2800" b="1" dirty="0">
                <a:solidFill>
                  <a:schemeClr val="tx1"/>
                </a:solidFill>
                <a:effectLst/>
              </a:rPr>
              <a:t>Cryptography</a:t>
            </a:r>
          </a:p>
          <a:p>
            <a:r>
              <a:rPr lang="en-US" sz="2800" dirty="0"/>
              <a:t>Public Key Infrastructure</a:t>
            </a:r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Certificates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F7EAC2-06E6-48DA-8299-C8A5DECA6E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4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"/>
    </mc:Choice>
    <mc:Fallback>
      <p:transition spd="slow" advTm="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3C77-809B-4FD2-925C-EBD8FBFE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35A95-F2A5-4971-BFD8-5E28880AB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forms of encryption</a:t>
            </a:r>
          </a:p>
          <a:p>
            <a:pPr lvl="1"/>
            <a:r>
              <a:rPr lang="en-US" dirty="0"/>
              <a:t>Symmetric</a:t>
            </a:r>
          </a:p>
          <a:p>
            <a:pPr lvl="1"/>
            <a:r>
              <a:rPr lang="en-US" dirty="0"/>
              <a:t>Asymmetric</a:t>
            </a:r>
          </a:p>
          <a:p>
            <a:pPr lvl="1"/>
            <a:r>
              <a:rPr lang="en-US" dirty="0"/>
              <a:t>One</a:t>
            </a:r>
            <a:r>
              <a:rPr lang="en-US" baseline="0" dirty="0"/>
              <a:t> way - hash</a:t>
            </a:r>
          </a:p>
          <a:p>
            <a:pPr lvl="0"/>
            <a:r>
              <a:rPr lang="en-US" baseline="0" dirty="0"/>
              <a:t>NIST (US National Institute for Science and Technology) certifies algorithms and implementations for encryption.</a:t>
            </a:r>
          </a:p>
          <a:p>
            <a:pPr lvl="0"/>
            <a:endParaRPr lang="en-US" baseline="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1EC037-3FEB-4FA6-AC67-FA1221455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0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58"/>
    </mc:Choice>
    <mc:Fallback>
      <p:transition spd="slow" advTm="53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CDF0-8A00-4834-87C7-B85C914E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</a:t>
            </a:r>
            <a:r>
              <a:rPr lang="en-US" baseline="0" dirty="0"/>
              <a:t> encryption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D006-7857-4CCC-A118-A429A43B7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7772400" cy="4038600"/>
          </a:xfrm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Use same key for encrypting and decrypting </a:t>
            </a:r>
          </a:p>
          <a:p>
            <a:r>
              <a:rPr lang="en-US" sz="2800" dirty="0"/>
              <a:t>Suitable for data at</a:t>
            </a:r>
            <a:r>
              <a:rPr lang="en-US" sz="2800" baseline="0" dirty="0"/>
              <a:t> rest</a:t>
            </a:r>
          </a:p>
          <a:p>
            <a:r>
              <a:rPr lang="en-US" sz="2800" dirty="0"/>
              <a:t>A portion of solution for data in transit.</a:t>
            </a:r>
          </a:p>
          <a:p>
            <a:r>
              <a:rPr lang="en-US" sz="2800" dirty="0"/>
              <a:t>NIST approved algorithm is AES with key lengths of &gt;128 bits</a:t>
            </a:r>
          </a:p>
          <a:p>
            <a:endParaRPr lang="en-US" sz="2800" baseline="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A7D666B-71F9-410C-97F0-C6E36CAFB0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8127"/>
          <a:stretch/>
        </p:blipFill>
        <p:spPr>
          <a:xfrm>
            <a:off x="152400" y="2192925"/>
            <a:ext cx="8839200" cy="7788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34E4A6-C255-4EC0-ABF5-1F14C7784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2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58"/>
    </mc:Choice>
    <mc:Fallback>
      <p:transition spd="slow" advTm="4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DECD-425E-481B-AE2A-AFEE64BD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Symmetric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0DB02-C93B-4503-B87F-80A5527E6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attacker discovers</a:t>
            </a:r>
            <a:r>
              <a:rPr lang="en-US" sz="2800" baseline="0" dirty="0"/>
              <a:t> key, they have access to all encrypted data</a:t>
            </a:r>
          </a:p>
          <a:p>
            <a:r>
              <a:rPr lang="en-US" sz="2800" dirty="0"/>
              <a:t>No authentication with symmetric encryption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4F5978-24EC-4622-BE97-B7B12048C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9"/>
    </mc:Choice>
    <mc:Fallback>
      <p:transition spd="slow" advTm="14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7147</TotalTime>
  <Words>627</Words>
  <Application>Microsoft Office PowerPoint</Application>
  <PresentationFormat>On-screen Show (4:3)</PresentationFormat>
  <Paragraphs>115</Paragraphs>
  <Slides>20</Slides>
  <Notes>2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Tahoma</vt:lpstr>
      <vt:lpstr>Times</vt:lpstr>
      <vt:lpstr>Verdana</vt:lpstr>
      <vt:lpstr>Blank Presentation</vt:lpstr>
      <vt:lpstr>Applied Distributed Systems</vt:lpstr>
      <vt:lpstr>Overview</vt:lpstr>
      <vt:lpstr>Basic security definition</vt:lpstr>
      <vt:lpstr>More precise security definition</vt:lpstr>
      <vt:lpstr>Data</vt:lpstr>
      <vt:lpstr>Overview</vt:lpstr>
      <vt:lpstr>Cryptography</vt:lpstr>
      <vt:lpstr>Symmetric encryption</vt:lpstr>
      <vt:lpstr>Weaknesses of Symmetric encryption</vt:lpstr>
      <vt:lpstr>Asymmetric Encryption</vt:lpstr>
      <vt:lpstr>Hashing</vt:lpstr>
      <vt:lpstr>Overview</vt:lpstr>
      <vt:lpstr>Public Key Infrastructure (PKI)</vt:lpstr>
      <vt:lpstr>Use of PKI in Messages</vt:lpstr>
      <vt:lpstr>Overview</vt:lpstr>
      <vt:lpstr>Certificates</vt:lpstr>
      <vt:lpstr>Digital signature</vt:lpstr>
      <vt:lpstr>Getting a certificate</vt:lpstr>
      <vt:lpstr>Accessing Web Site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511</cp:revision>
  <dcterms:created xsi:type="dcterms:W3CDTF">2004-11-16T18:39:34Z</dcterms:created>
  <dcterms:modified xsi:type="dcterms:W3CDTF">2021-05-10T20:00:57Z</dcterms:modified>
</cp:coreProperties>
</file>